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5" r:id="rId3"/>
    <p:sldId id="271" r:id="rId4"/>
    <p:sldId id="280" r:id="rId5"/>
    <p:sldId id="275" r:id="rId6"/>
    <p:sldId id="276" r:id="rId7"/>
    <p:sldId id="279" r:id="rId8"/>
    <p:sldId id="278" r:id="rId9"/>
    <p:sldId id="285" r:id="rId10"/>
    <p:sldId id="286" r:id="rId11"/>
    <p:sldId id="272" r:id="rId12"/>
    <p:sldId id="281" r:id="rId13"/>
    <p:sldId id="282" r:id="rId14"/>
    <p:sldId id="273" r:id="rId15"/>
    <p:sldId id="287" r:id="rId16"/>
    <p:sldId id="288" r:id="rId17"/>
    <p:sldId id="289" r:id="rId18"/>
    <p:sldId id="283" r:id="rId19"/>
    <p:sldId id="291" r:id="rId20"/>
    <p:sldId id="292" r:id="rId21"/>
    <p:sldId id="277" r:id="rId22"/>
    <p:sldId id="290" r:id="rId23"/>
    <p:sldId id="294" r:id="rId24"/>
    <p:sldId id="293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/>
    <p:restoredTop sz="94740"/>
  </p:normalViewPr>
  <p:slideViewPr>
    <p:cSldViewPr snapToGrid="0" snapToObjects="1">
      <p:cViewPr varScale="1">
        <p:scale>
          <a:sx n="105" d="100"/>
          <a:sy n="105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sest_pair_of_points_proble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Mustafa Hajij</a:t>
            </a:r>
            <a:endParaRPr lang="en-US" dirty="0"/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65B3-B45B-D54A-ABFB-D97468501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T(n) = 2^n; it’s a good bet given the explosion of computations then prove by induction</a:t>
                </a:r>
              </a:p>
              <a:p>
                <a:r>
                  <a:rPr lang="en-US" dirty="0"/>
                  <a:t>Complete induction: Assume T(</a:t>
                </a:r>
                <a:r>
                  <a:rPr lang="en-US" dirty="0" err="1"/>
                  <a:t>i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holds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Observe that we can shift size: T(n+2) = k + T(n+1) + T(n)</a:t>
                </a:r>
              </a:p>
              <a:p>
                <a:r>
                  <a:rPr lang="en-US" dirty="0"/>
                  <a:t>Complete induction assumption lets us directly substitute:</a:t>
                </a:r>
              </a:p>
              <a:p>
                <a:r>
                  <a:rPr lang="en-US" dirty="0"/>
                  <a:t>T(n+2)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(2 + 1)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T(n)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+3∗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which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65B3-B45B-D54A-ABFB-D97468501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6B96B9-F27E-984B-A909-CAD65EAA82B4}"/>
              </a:ext>
            </a:extLst>
          </p:cNvPr>
          <p:cNvCxnSpPr>
            <a:cxnSpLocks/>
          </p:cNvCxnSpPr>
          <p:nvPr/>
        </p:nvCxnSpPr>
        <p:spPr>
          <a:xfrm flipH="1" flipV="1">
            <a:off x="9355873" y="3635299"/>
            <a:ext cx="379142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965F65-A8F3-7B46-9FCA-27C127D4FB94}"/>
              </a:ext>
            </a:extLst>
          </p:cNvPr>
          <p:cNvCxnSpPr>
            <a:cxnSpLocks/>
          </p:cNvCxnSpPr>
          <p:nvPr/>
        </p:nvCxnSpPr>
        <p:spPr>
          <a:xfrm flipV="1">
            <a:off x="9735015" y="3635299"/>
            <a:ext cx="152400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42DE71-8BBC-9142-A91A-8D6F9BFC8003}"/>
              </a:ext>
            </a:extLst>
          </p:cNvPr>
          <p:cNvSpPr/>
          <p:nvPr/>
        </p:nvSpPr>
        <p:spPr>
          <a:xfrm>
            <a:off x="8575241" y="134292"/>
            <a:ext cx="3616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k + T(n-1) + T(n-2)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  <a:br>
              <a:rPr lang="en-US" dirty="0"/>
            </a:br>
            <a:r>
              <a:rPr lang="en-US" sz="2800" dirty="0"/>
              <a:t>(review from MSDS621)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652063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 or </a:t>
            </a:r>
            <a:r>
              <a:rPr lang="en-US" sz="2400" dirty="0" err="1"/>
              <a:t>subregions</a:t>
            </a:r>
            <a:endParaRPr lang="en-US" sz="2400" dirty="0"/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55079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627914" y="5582685"/>
            <a:ext cx="11104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Terminology: </a:t>
            </a:r>
            <a:r>
              <a:rPr lang="en-US" sz="2000" i="1" dirty="0"/>
              <a:t>currently-active region </a:t>
            </a:r>
            <a:r>
              <a:rPr lang="en-US" sz="2000" dirty="0"/>
              <a:t>or </a:t>
            </a:r>
            <a:r>
              <a:rPr lang="en-US" sz="2000" i="1" dirty="0"/>
              <a:t>element </a:t>
            </a:r>
            <a:r>
              <a:rPr lang="en-US" sz="2000" dirty="0"/>
              <a:t>is what the function is currently trying to process.</a:t>
            </a:r>
          </a:p>
          <a:p>
            <a:r>
              <a:rPr lang="en-US" sz="2000" dirty="0"/>
              <a:t>Here, that is argument </a:t>
            </a:r>
            <a:r>
              <a:rPr lang="en-US" sz="2000" b="1" dirty="0"/>
              <a:t>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 big idea</a:t>
            </a:r>
            <a:r>
              <a:rPr lang="en-US" dirty="0"/>
              <a:t>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closest pair of (</a:t>
            </a:r>
            <a:r>
              <a:rPr lang="en-US" dirty="0" err="1"/>
              <a:t>x,y</a:t>
            </a:r>
            <a:r>
              <a:rPr lang="en-US" dirty="0"/>
              <a:t>) points*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tail-recursive call are easy to convert to loops, and loops are usually more 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2A59A-A9AD-0A47-93F3-584DCB5BCBA7}"/>
              </a:ext>
            </a:extLst>
          </p:cNvPr>
          <p:cNvSpPr txBox="1"/>
          <p:nvPr/>
        </p:nvSpPr>
        <p:spPr>
          <a:xfrm>
            <a:off x="133815" y="63119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</a:t>
            </a:r>
            <a:r>
              <a:rPr lang="en-US" dirty="0">
                <a:hlinkClick r:id="rId3"/>
              </a:rPr>
              <a:t>https://en.wikipedia.org/wiki/Closest_pair_of_points_problem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step, but it descends into just one half with one recursive call not two; also it doesn’t merge results; technically, not divide and conquer…just divide)</a:t>
            </a:r>
          </a:p>
          <a:p>
            <a:r>
              <a:rPr lang="en-US" dirty="0"/>
              <a:t>The cost of any recursive algorithm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" y="2687443"/>
            <a:ext cx="10789596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sort both the left</a:t>
            </a:r>
            <a:br>
              <a:rPr lang="en-US" dirty="0"/>
            </a:br>
            <a:r>
              <a:rPr lang="en-US" dirty="0"/>
              <a:t>and right subregions,</a:t>
            </a:r>
            <a:br>
              <a:rPr lang="en-US" dirty="0"/>
            </a:br>
            <a:r>
              <a:rPr lang="en-US" dirty="0"/>
              <a:t>then merge two sorted subregions</a:t>
            </a:r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</a:t>
            </a:r>
            <a:r>
              <a:rPr lang="en-US"/>
              <a:t>2 numbers </a:t>
            </a:r>
            <a:r>
              <a:rPr lang="en-US" dirty="0"/>
              <a:t>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complexity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 # sort one element in O(1)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 # sort two elements in O(1)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770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</a:t>
            </a:r>
            <a:r>
              <a:rPr lang="en-US" dirty="0"/>
              <a:t>: What is the complexity of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6" y="2113615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3" y="3937735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62581-1563-2045-BC39-6B04D173E6AD}"/>
              </a:ext>
            </a:extLst>
          </p:cNvPr>
          <p:cNvSpPr txBox="1"/>
          <p:nvPr/>
        </p:nvSpPr>
        <p:spPr>
          <a:xfrm>
            <a:off x="1092820" y="6010507"/>
            <a:ext cx="520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1 + T(n-1)</a:t>
            </a:r>
          </a:p>
          <a:p>
            <a:r>
              <a:rPr lang="en-US" dirty="0"/>
              <a:t>        = 1 + 1 + 1 + T(n-3) = n*1 + 1 = n+1 =&gt; O(n)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Divide and conquer; hint: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if n is even, else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non-recursive version would be awkward and hard to write!</a:t>
                </a:r>
              </a:p>
              <a:p>
                <a:r>
                  <a:rPr lang="en-US" b="1" dirty="0"/>
                  <a:t>Ex</a:t>
                </a:r>
                <a:r>
                  <a:rPr lang="en-US" dirty="0"/>
                  <a:t>: What is the complexity of this version?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414758" y="2612956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pow2(n//2)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4627B-81FE-8548-A7FD-DF078F57ED11}"/>
              </a:ext>
            </a:extLst>
          </p:cNvPr>
          <p:cNvSpPr txBox="1"/>
          <p:nvPr/>
        </p:nvSpPr>
        <p:spPr>
          <a:xfrm>
            <a:off x="1103971" y="608856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k + T(n/2)</a:t>
            </a:r>
          </a:p>
          <a:p>
            <a:r>
              <a:rPr lang="en-US" dirty="0"/>
              <a:t>        = k + k + T(n/4) = k + k + k + T(n/8) = k log2(n) =&gt;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00A35-4245-564D-A2B5-057767633ED2}"/>
              </a:ext>
            </a:extLst>
          </p:cNvPr>
          <p:cNvSpPr txBox="1"/>
          <p:nvPr/>
        </p:nvSpPr>
        <p:spPr>
          <a:xfrm>
            <a:off x="4134255" y="2286000"/>
            <a:ext cx="3618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this recursion material is </a:t>
            </a:r>
            <a:r>
              <a:rPr lang="en-US" b="1" dirty="0"/>
              <a:t>review</a:t>
            </a:r>
            <a:r>
              <a:rPr lang="en-US" dirty="0"/>
              <a:t> from MSDS621, but we’ll look much more deeply at recursion this time and consider the complexity analysis.</a:t>
            </a:r>
          </a:p>
        </p:txBody>
      </p:sp>
    </p:spTree>
    <p:extLst>
      <p:ext uri="{BB962C8B-B14F-4D97-AF65-F5344CB8AC3E}">
        <p14:creationId xmlns:p14="http://schemas.microsoft.com/office/powerpoint/2010/main" val="208966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5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fib(40) at 35s (wow)</a:t>
            </a:r>
          </a:p>
          <a:p>
            <a:r>
              <a:rPr lang="en-US" dirty="0"/>
              <a:t>Could even get away with saving just 2 previous values I think</a:t>
            </a:r>
          </a:p>
          <a:p>
            <a:r>
              <a:rPr lang="en-US" dirty="0">
                <a:solidFill>
                  <a:srgbClr val="00B050"/>
                </a:solidFill>
              </a:rPr>
              <a:t>Algorithmic changes matter much more than code optimizations!!!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 # non-recursive version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 #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</a:t>
            </a:r>
            <a:br>
              <a:rPr lang="en-US" dirty="0"/>
            </a:br>
            <a:r>
              <a:rPr lang="en-US" dirty="0"/>
              <a:t>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825625"/>
            <a:ext cx="8083296" cy="4351338"/>
          </a:xfrm>
        </p:spPr>
        <p:txBody>
          <a:bodyPr/>
          <a:lstStyle/>
          <a:p>
            <a:r>
              <a:rPr lang="en-US" dirty="0"/>
              <a:t>The recursive version is more natural; to make efficient, save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1341232" y="3216121"/>
            <a:ext cx="9005115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(n, memo = {}):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  <a:endParaRPr lang="en-US" sz="2400" i="1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(n-1, memo)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(n-2, memo)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2BC0-7AAE-8943-9643-864034B971C7}"/>
              </a:ext>
            </a:extLst>
          </p:cNvPr>
          <p:cNvSpPr txBox="1"/>
          <p:nvPr/>
        </p:nvSpPr>
        <p:spPr>
          <a:xfrm>
            <a:off x="838200" y="6174222"/>
            <a:ext cx="712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 pass memo around as </a:t>
            </a:r>
            <a:r>
              <a:rPr lang="en-US" sz="2200" dirty="0" err="1"/>
              <a:t>arg</a:t>
            </a:r>
            <a:r>
              <a:rPr lang="en-US" sz="2200" dirty="0"/>
              <a:t> to avoid a global variable)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E39B9-6E34-E044-914C-178AE76B728F}"/>
              </a:ext>
            </a:extLst>
          </p:cNvPr>
          <p:cNvSpPr txBox="1"/>
          <p:nvPr/>
        </p:nvSpPr>
        <p:spPr>
          <a:xfrm>
            <a:off x="8207337" y="166132"/>
            <a:ext cx="3903170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1340-B29F-B745-81D1-1462CE1B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87" y="1131149"/>
            <a:ext cx="3528320" cy="19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Example: phone tree where each</a:t>
            </a:r>
            <a:br>
              <a:rPr lang="en-US" dirty="0"/>
            </a:br>
            <a:r>
              <a:rPr lang="en-US" dirty="0"/>
              <a:t>person calls </a:t>
            </a:r>
            <a:r>
              <a:rPr lang="en-US" i="1" dirty="0"/>
              <a:t>k</a:t>
            </a:r>
            <a:r>
              <a:rPr lang="en-US" dirty="0"/>
              <a:t> other people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78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“pauses”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You can pretend that you’re calling</a:t>
            </a:r>
            <a:br>
              <a:rPr lang="en-US" dirty="0"/>
            </a:br>
            <a:r>
              <a:rPr lang="en-US" dirty="0"/>
              <a:t>a different function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6269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functions</a:t>
            </a:r>
            <a:br>
              <a:rPr lang="en-US" dirty="0"/>
            </a:br>
            <a:r>
              <a:rPr lang="en-US" dirty="0"/>
              <a:t>become recursive functions</a:t>
            </a:r>
            <a:br>
              <a:rPr lang="en-US" dirty="0"/>
            </a:br>
            <a:r>
              <a:rPr lang="en-US" dirty="0"/>
              <a:t>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more 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264388" y="155002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264388" y="285857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</a:t>
            </a:r>
            <a:r>
              <a:rPr lang="en-US" sz="2400" b="1" dirty="0"/>
              <a:t>two versus one </a:t>
            </a:r>
            <a:r>
              <a:rPr lang="en-US" sz="2400" dirty="0"/>
              <a:t>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BFD51F-DB74-AE4B-A462-F118C450B4BD}"/>
              </a:ext>
            </a:extLst>
          </p:cNvPr>
          <p:cNvSpPr/>
          <p:nvPr/>
        </p:nvSpPr>
        <p:spPr>
          <a:xfrm>
            <a:off x="3492230" y="4500059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8DBCE-7238-0244-B794-6FBB2215AB57}"/>
              </a:ext>
            </a:extLst>
          </p:cNvPr>
          <p:cNvSpPr/>
          <p:nvPr/>
        </p:nvSpPr>
        <p:spPr>
          <a:xfrm>
            <a:off x="5997538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611C0E-F051-A846-8A21-98DAFF90B2F2}"/>
              </a:ext>
            </a:extLst>
          </p:cNvPr>
          <p:cNvSpPr/>
          <p:nvPr/>
        </p:nvSpPr>
        <p:spPr>
          <a:xfrm>
            <a:off x="7804035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A9FAD-E9CA-AC47-8941-EAB0BE971EEE}"/>
              </a:ext>
            </a:extLst>
          </p:cNvPr>
          <p:cNvSpPr txBox="1"/>
          <p:nvPr/>
        </p:nvSpPr>
        <p:spPr>
          <a:xfrm>
            <a:off x="10411831" y="538855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ops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FFEA95-DE48-3645-B4D0-474D9890CD3F}"/>
              </a:ext>
            </a:extLst>
          </p:cNvPr>
          <p:cNvSpPr/>
          <p:nvPr/>
        </p:nvSpPr>
        <p:spPr>
          <a:xfrm>
            <a:off x="9977089" y="5419961"/>
            <a:ext cx="447007" cy="306519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BUT, 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0.3s on my fast mac</a:t>
                </a:r>
              </a:p>
              <a:p>
                <a:r>
                  <a:rPr lang="en-US" dirty="0"/>
                  <a:t>fib(37) takes</a:t>
                </a:r>
              </a:p>
              <a:p>
                <a:r>
                  <a:rPr lang="en-US" dirty="0"/>
                  <a:t>fib(39) takes</a:t>
                </a:r>
              </a:p>
              <a:p>
                <a:r>
                  <a:rPr lang="en-US" dirty="0"/>
                  <a:t>fib(40) takes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5902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8s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03589"/>
            <a:ext cx="803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21s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9E94A-6BD5-FE49-A244-672CE9029516}"/>
              </a:ext>
            </a:extLst>
          </p:cNvPr>
          <p:cNvSpPr/>
          <p:nvPr/>
        </p:nvSpPr>
        <p:spPr>
          <a:xfrm>
            <a:off x="3149462" y="5591938"/>
            <a:ext cx="803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35s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1734D-0062-9943-A0F5-292EBF82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T(n) for fib()? Try to show it’s exponential.</a:t>
                </a:r>
              </a:p>
              <a:p>
                <a:r>
                  <a:rPr lang="en-US" dirty="0"/>
                  <a:t>T(n) = k + T(n-1) + T(n-2)</a:t>
                </a:r>
              </a:p>
              <a:p>
                <a:r>
                  <a:rPr lang="en-US" dirty="0"/>
                  <a:t>T(n) = k + (k + T(n-2) + T(n-3)) + (k + T(n-3) + T(n-4))</a:t>
                </a:r>
              </a:p>
              <a:p>
                <a:r>
                  <a:rPr lang="en-US" dirty="0"/>
                  <a:t>T(n) = k + (k + (k + T(n-3) + T(n-4)) + (k + T(n-4) + T(n-5))) + (k + (k + T(n-4) + T(n-5)) + (k + T(n-5) + T(n-6)))</a:t>
                </a:r>
              </a:p>
              <a:p>
                <a:r>
                  <a:rPr lang="en-US" dirty="0"/>
                  <a:t>T(n) = 7k + T(n-3) + 3T(n-4) + 3T(n-5) + T(n-6)</a:t>
                </a:r>
              </a:p>
              <a:p>
                <a:r>
                  <a:rPr lang="en-US" dirty="0"/>
                  <a:t>Yikes! I don’t see the pattern, do you?</a:t>
                </a:r>
              </a:p>
              <a:p>
                <a:r>
                  <a:rPr lang="en-US" dirty="0"/>
                  <a:t>Intuition: recursion tree is bushy;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nodes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1734D-0062-9943-A0F5-292EBF82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7440</TotalTime>
  <Words>2386</Words>
  <Application>Microsoft Office PowerPoint</Application>
  <PresentationFormat>Widescreen</PresentationFormat>
  <Paragraphs>247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Monaco</vt:lpstr>
      <vt:lpstr>Office Theme</vt:lpstr>
      <vt:lpstr>Getting a grip on recursion</vt:lpstr>
      <vt:lpstr>PowerPoint Presentation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 (review from MSDS621)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Mustafa Hajij</cp:lastModifiedBy>
  <cp:revision>221</cp:revision>
  <cp:lastPrinted>2019-02-08T20:36:44Z</cp:lastPrinted>
  <dcterms:created xsi:type="dcterms:W3CDTF">2019-01-22T18:38:55Z</dcterms:created>
  <dcterms:modified xsi:type="dcterms:W3CDTF">2023-01-26T02:37:14Z</dcterms:modified>
</cp:coreProperties>
</file>